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51" r:id="rId2"/>
    <p:sldMasterId id="2147483755" r:id="rId3"/>
  </p:sldMasterIdLst>
  <p:notesMasterIdLst>
    <p:notesMasterId r:id="rId15"/>
  </p:notesMasterIdLst>
  <p:sldIdLst>
    <p:sldId id="375" r:id="rId4"/>
    <p:sldId id="352" r:id="rId5"/>
    <p:sldId id="355" r:id="rId6"/>
    <p:sldId id="386" r:id="rId7"/>
    <p:sldId id="379" r:id="rId8"/>
    <p:sldId id="382" r:id="rId9"/>
    <p:sldId id="389" r:id="rId10"/>
    <p:sldId id="390" r:id="rId11"/>
    <p:sldId id="391" r:id="rId12"/>
    <p:sldId id="376" r:id="rId13"/>
    <p:sldId id="38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B818"/>
    <a:srgbClr val="0EE7FE"/>
    <a:srgbClr val="E6A22C"/>
    <a:srgbClr val="1010FC"/>
    <a:srgbClr val="FF4500"/>
    <a:srgbClr val="C09A4F"/>
    <a:srgbClr val="E2EEF2"/>
    <a:srgbClr val="54616C"/>
    <a:srgbClr val="87CEEB"/>
    <a:srgbClr val="26F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38" autoAdjust="0"/>
    <p:restoredTop sz="94469" autoAdjust="0"/>
  </p:normalViewPr>
  <p:slideViewPr>
    <p:cSldViewPr snapToGrid="0">
      <p:cViewPr varScale="1">
        <p:scale>
          <a:sx n="90" d="100"/>
          <a:sy n="90" d="100"/>
        </p:scale>
        <p:origin x="208" y="4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71864-EFF5-4E35-BE2A-15F8EBFBC5A9}" type="datetimeFigureOut">
              <a:rPr lang="en-GB" smtClean="0"/>
              <a:t>07/10/2020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CDD3-36A3-4AA0-937B-7FBD29D627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5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supervisors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DD3-36A3-4AA0-937B-7FBD29D627E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Cameras,Gps,Rfid,footfalls</a:t>
            </a:r>
            <a:endParaRPr lang="en-US" baseline="0" dirty="0"/>
          </a:p>
          <a:p>
            <a:r>
              <a:rPr lang="en-US" baseline="0" dirty="0"/>
              <a:t>Smart cities aims to harness this big data into crowd and traffic predictions</a:t>
            </a:r>
          </a:p>
          <a:p>
            <a:r>
              <a:rPr lang="en-US" baseline="0" dirty="0"/>
              <a:t>These prediction used in urban infrastructure design to prevent over crowding and reduce traffic</a:t>
            </a:r>
          </a:p>
          <a:p>
            <a:r>
              <a:rPr lang="en-US" baseline="0" dirty="0"/>
              <a:t>Tech is relatively new and in its teething phase</a:t>
            </a:r>
          </a:p>
          <a:p>
            <a:endParaRPr lang="en-GB" dirty="0"/>
          </a:p>
          <a:p>
            <a:r>
              <a:rPr lang="en-GB" dirty="0"/>
              <a:t>One major</a:t>
            </a:r>
            <a:r>
              <a:rPr lang="en-GB" baseline="0" dirty="0"/>
              <a:t> stumbling block in SCs is uncertainty.</a:t>
            </a:r>
          </a:p>
          <a:p>
            <a:r>
              <a:rPr lang="en-GB" baseline="0" dirty="0"/>
              <a:t>Much of the data gathered is unreliable, partial, or aggregated.</a:t>
            </a:r>
          </a:p>
          <a:p>
            <a:r>
              <a:rPr lang="en-GB" baseline="0" dirty="0"/>
              <a:t>-cameras partial unreliable</a:t>
            </a:r>
          </a:p>
          <a:p>
            <a:pPr marL="0" indent="0">
              <a:buFontTx/>
              <a:buNone/>
            </a:pPr>
            <a:r>
              <a:rPr lang="en-GB" baseline="0" dirty="0"/>
              <a:t>-Footfall counters - aggregated</a:t>
            </a:r>
          </a:p>
          <a:p>
            <a:pPr marL="0" indent="0">
              <a:buFontTx/>
              <a:buNone/>
            </a:pPr>
            <a:r>
              <a:rPr lang="en-GB" baseline="0" dirty="0"/>
              <a:t>-</a:t>
            </a:r>
            <a:r>
              <a:rPr lang="en-GB" baseline="0" dirty="0" err="1"/>
              <a:t>gps</a:t>
            </a:r>
            <a:r>
              <a:rPr lang="en-GB" baseline="0" dirty="0"/>
              <a:t> unreliable/partial e.g. underground</a:t>
            </a:r>
          </a:p>
          <a:p>
            <a:pPr marL="0" indent="0">
              <a:buFontTx/>
              <a:buNone/>
            </a:pPr>
            <a:r>
              <a:rPr lang="en-GB" dirty="0"/>
              <a:t>Wish to quantify uncertainty to identify a bad</a:t>
            </a:r>
            <a:r>
              <a:rPr lang="en-GB" baseline="0" dirty="0"/>
              <a:t> camera and</a:t>
            </a:r>
            <a:r>
              <a:rPr lang="en-GB" dirty="0"/>
              <a:t> incorporate</a:t>
            </a:r>
            <a:r>
              <a:rPr lang="en-GB" baseline="0" dirty="0"/>
              <a:t> into prediction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DD3-36A3-4AA0-937B-7FBD29D627E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895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Abm</a:t>
            </a:r>
            <a:r>
              <a:rPr lang="en-US" baseline="0" dirty="0"/>
              <a:t> </a:t>
            </a:r>
            <a:r>
              <a:rPr lang="en-US" baseline="0" dirty="0" err="1"/>
              <a:t>explaination</a:t>
            </a: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Stationsim</a:t>
            </a:r>
            <a:r>
              <a:rPr lang="en-US" baseline="0" dirty="0"/>
              <a:t> </a:t>
            </a:r>
            <a:r>
              <a:rPr lang="en-US" baseline="0" dirty="0" err="1"/>
              <a:t>explaination</a:t>
            </a: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Aim to go from noisy partial data into smooth consistent paths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Do this using data assimilation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DD3-36A3-4AA0-937B-7FBD29D627E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319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 explanation.</a:t>
            </a:r>
          </a:p>
          <a:p>
            <a:r>
              <a:rPr lang="en-GB" dirty="0"/>
              <a:t>Idea of blending</a:t>
            </a:r>
            <a:r>
              <a:rPr lang="en-GB" baseline="0" dirty="0"/>
              <a:t> naïve prediction with noisy observations into more smooth consistent paths </a:t>
            </a:r>
          </a:p>
          <a:p>
            <a:r>
              <a:rPr lang="en-GB" baseline="0" dirty="0"/>
              <a:t>First predict </a:t>
            </a:r>
            <a:r>
              <a:rPr lang="en-GB" baseline="0" dirty="0" err="1"/>
              <a:t>whats</a:t>
            </a:r>
            <a:r>
              <a:rPr lang="en-GB" baseline="0" dirty="0"/>
              <a:t> happening. this estimate of the next state comes from ABMs</a:t>
            </a:r>
          </a:p>
          <a:p>
            <a:r>
              <a:rPr lang="en-GB" baseline="0" dirty="0"/>
              <a:t>Then observe from some sensors </a:t>
            </a:r>
            <a:r>
              <a:rPr lang="en-GB" baseline="0" dirty="0" err="1"/>
              <a:t>whats</a:t>
            </a:r>
            <a:r>
              <a:rPr lang="en-GB" baseline="0" dirty="0"/>
              <a:t> happening</a:t>
            </a:r>
          </a:p>
          <a:p>
            <a:r>
              <a:rPr lang="en-GB" baseline="0" dirty="0"/>
              <a:t>Then blend the two together to get an estimated compromise of </a:t>
            </a:r>
            <a:r>
              <a:rPr lang="en-GB" baseline="0" dirty="0" err="1"/>
              <a:t>whats</a:t>
            </a:r>
            <a:r>
              <a:rPr lang="en-GB" baseline="0" dirty="0"/>
              <a:t> happening.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DD3-36A3-4AA0-937B-7FBD29D627E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92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ABMS seen lots of DA </a:t>
            </a:r>
            <a:r>
              <a:rPr lang="en-GB" dirty="0" err="1"/>
              <a:t>applicton</a:t>
            </a:r>
            <a:r>
              <a:rPr lang="en-GB" dirty="0"/>
              <a:t> </a:t>
            </a:r>
          </a:p>
          <a:p>
            <a:r>
              <a:rPr lang="en-GB" dirty="0"/>
              <a:t>SS no exception</a:t>
            </a:r>
          </a:p>
          <a:p>
            <a:r>
              <a:rPr lang="en-GB" dirty="0"/>
              <a:t>We have used pf and </a:t>
            </a:r>
            <a:r>
              <a:rPr lang="en-GB" dirty="0" err="1"/>
              <a:t>enkf</a:t>
            </a:r>
            <a:r>
              <a:rPr lang="en-GB" dirty="0"/>
              <a:t> to great</a:t>
            </a:r>
            <a:r>
              <a:rPr lang="en-GB" baseline="0" dirty="0"/>
              <a:t> effect already</a:t>
            </a:r>
          </a:p>
          <a:p>
            <a:r>
              <a:rPr lang="en-GB" baseline="0" dirty="0"/>
              <a:t>These methods are accurate, robust, and flexible (work with a lot of data)</a:t>
            </a:r>
          </a:p>
          <a:p>
            <a:r>
              <a:rPr lang="en-GB" baseline="0" dirty="0"/>
              <a:t>However their computational expense fuels motivation for more efficient methods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DD3-36A3-4AA0-937B-7FBD29D627E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443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 back</a:t>
            </a:r>
            <a:r>
              <a:rPr lang="en-GB" baseline="0" dirty="0"/>
              <a:t> to data</a:t>
            </a:r>
          </a:p>
          <a:p>
            <a:r>
              <a:rPr lang="en-GB" baseline="0" dirty="0"/>
              <a:t>Wish to aggregate already noisy/partial data to induce further uncertainty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DD3-36A3-4AA0-937B-7FBD29D627E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048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Summary </a:t>
            </a:r>
          </a:p>
          <a:p>
            <a:r>
              <a:rPr lang="en-GB" dirty="0"/>
              <a:t>Presented </a:t>
            </a:r>
            <a:r>
              <a:rPr lang="en-GB" dirty="0" err="1"/>
              <a:t>ukf</a:t>
            </a:r>
            <a:r>
              <a:rPr lang="en-GB" dirty="0"/>
              <a:t> as efficient alternative</a:t>
            </a:r>
          </a:p>
          <a:p>
            <a:r>
              <a:rPr lang="en-GB" dirty="0"/>
              <a:t>Presented</a:t>
            </a:r>
            <a:r>
              <a:rPr lang="en-GB" baseline="0" dirty="0"/>
              <a:t> one scenario in which </a:t>
            </a:r>
            <a:r>
              <a:rPr lang="en-GB" baseline="0" dirty="0" err="1"/>
              <a:t>ukf</a:t>
            </a:r>
            <a:r>
              <a:rPr lang="en-GB" baseline="0" dirty="0"/>
              <a:t> can be applied to aggregate data</a:t>
            </a:r>
            <a:endParaRPr lang="en-GB" dirty="0"/>
          </a:p>
          <a:p>
            <a:endParaRPr lang="en-GB" dirty="0"/>
          </a:p>
          <a:p>
            <a:r>
              <a:rPr lang="en-GB" dirty="0"/>
              <a:t>Further Extensions to UKF (AUKF, AUEKF)</a:t>
            </a:r>
          </a:p>
          <a:p>
            <a:r>
              <a:rPr lang="en-US" dirty="0"/>
              <a:t>Further</a:t>
            </a:r>
            <a:r>
              <a:rPr lang="en-US" baseline="0" dirty="0"/>
              <a:t> state spaces sensor fusion etc.</a:t>
            </a:r>
            <a:endParaRPr lang="en-GB" dirty="0"/>
          </a:p>
          <a:p>
            <a:r>
              <a:rPr lang="en-GB" dirty="0"/>
              <a:t>Comparison to Other Techniques (</a:t>
            </a:r>
            <a:r>
              <a:rPr lang="en-GB" dirty="0" err="1"/>
              <a:t>PF,EnKF</a:t>
            </a:r>
            <a:r>
              <a:rPr lang="en-GB" dirty="0"/>
              <a:t>)</a:t>
            </a:r>
          </a:p>
          <a:p>
            <a:r>
              <a:rPr lang="en-GB" dirty="0"/>
              <a:t>More complicate</a:t>
            </a:r>
            <a:r>
              <a:rPr lang="en-GB" baseline="0" dirty="0"/>
              <a:t>d topologies/</a:t>
            </a:r>
            <a:r>
              <a:rPr lang="en-GB" baseline="0" dirty="0" err="1"/>
              <a:t>abms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Application to Real data</a:t>
            </a:r>
          </a:p>
          <a:p>
            <a:endParaRPr lang="en-GB" dirty="0"/>
          </a:p>
          <a:p>
            <a:r>
              <a:rPr lang="en-GB" dirty="0"/>
              <a:t>Long term goal of digital</a:t>
            </a:r>
            <a:r>
              <a:rPr lang="en-GB" baseline="0" dirty="0"/>
              <a:t> twinning</a:t>
            </a:r>
          </a:p>
          <a:p>
            <a:r>
              <a:rPr lang="en-GB" baseline="0" dirty="0"/>
              <a:t>Can we apply this to whole train stations/cities in urban infrastructure design?</a:t>
            </a:r>
          </a:p>
          <a:p>
            <a:r>
              <a:rPr lang="en-GB" baseline="0" dirty="0"/>
              <a:t>Can we test a new design in the event of a fire or terrorist attack without laying a single brick?</a:t>
            </a:r>
            <a:endParaRPr lang="en-GB" dirty="0"/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CDD3-36A3-4AA0-937B-7FBD29D627E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856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811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5BAD50-D226-42A3-88FF-8437B0710231}" type="datetimeFigureOut">
              <a:rPr lang="en-GB" smtClean="0"/>
              <a:t>07/10/2020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47784E-13E2-4EA6-AC4B-ECE805B18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510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422275"/>
            <a:ext cx="6502400" cy="7381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1665288"/>
            <a:ext cx="11239500" cy="43497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948488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948488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948488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C36FBC-210F-4D83-AD57-28BDBFF72B69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692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883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534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5BAD50-D226-42A3-88FF-8437B0710231}" type="datetimeFigureOut">
              <a:rPr lang="en-GB" smtClean="0"/>
              <a:t>07/10/2020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47784E-13E2-4EA6-AC4B-ECE805B18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469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422275"/>
            <a:ext cx="6502400" cy="7381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1665288"/>
            <a:ext cx="11239500" cy="43497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948488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948488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948488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C36FBC-210F-4D83-AD57-28BDBFF72B6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08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8229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422275"/>
            <a:ext cx="6502400" cy="7381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34" y="1665288"/>
            <a:ext cx="11239500" cy="43497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948488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948488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948488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C36FBC-210F-4D83-AD57-28BDBFF72B69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1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527381" y="620688"/>
            <a:ext cx="6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800" dirty="0">
              <a:solidFill>
                <a:prstClr val="black"/>
              </a:solidFill>
            </a:endParaRPr>
          </a:p>
        </p:txBody>
      </p:sp>
      <p:pic>
        <p:nvPicPr>
          <p:cNvPr id="9" name="Picture 9" descr="LeedsUniBlack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1" y="441325"/>
            <a:ext cx="303318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Line 8"/>
          <p:cNvSpPr>
            <a:spLocks noChangeShapeType="1"/>
          </p:cNvSpPr>
          <p:nvPr userDrawn="1"/>
        </p:nvSpPr>
        <p:spPr bwMode="gray">
          <a:xfrm>
            <a:off x="105834" y="1341438"/>
            <a:ext cx="1197821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180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3" y="6237313"/>
            <a:ext cx="1308449" cy="3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77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748" r:id="rId3"/>
    <p:sldLayoutId id="2147483750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7381" y="620688"/>
            <a:ext cx="6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800" dirty="0">
              <a:solidFill>
                <a:prstClr val="black"/>
              </a:solidFill>
            </a:endParaRPr>
          </a:p>
        </p:txBody>
      </p:sp>
      <p:pic>
        <p:nvPicPr>
          <p:cNvPr id="9" name="Picture 9" descr="LeedsUniBla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1" y="441325"/>
            <a:ext cx="303318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Line 8"/>
          <p:cNvSpPr>
            <a:spLocks noChangeShapeType="1"/>
          </p:cNvSpPr>
          <p:nvPr/>
        </p:nvSpPr>
        <p:spPr bwMode="gray">
          <a:xfrm>
            <a:off x="105834" y="1341438"/>
            <a:ext cx="1197821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180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3" y="6237313"/>
            <a:ext cx="1308449" cy="342689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527381" y="620688"/>
            <a:ext cx="672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800" dirty="0">
              <a:solidFill>
                <a:prstClr val="black"/>
              </a:solidFill>
            </a:endParaRPr>
          </a:p>
        </p:txBody>
      </p:sp>
      <p:pic>
        <p:nvPicPr>
          <p:cNvPr id="7" name="Picture 9" descr="LeedsUniBlack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1" y="441325"/>
            <a:ext cx="303318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8"/>
          <p:cNvSpPr>
            <a:spLocks noChangeShapeType="1"/>
          </p:cNvSpPr>
          <p:nvPr userDrawn="1"/>
        </p:nvSpPr>
        <p:spPr bwMode="gray">
          <a:xfrm>
            <a:off x="105834" y="1341438"/>
            <a:ext cx="1197821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1800">
              <a:solidFill>
                <a:prstClr val="black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3" y="6237313"/>
            <a:ext cx="1308449" cy="3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38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0A97C-6094-44F3-9AD2-0A11796E8BE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10/7/20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8D163-8FEE-4B6A-977D-600E3843CE6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-1" y="-27384"/>
            <a:ext cx="12192001" cy="6897466"/>
            <a:chOff x="-1" y="-27384"/>
            <a:chExt cx="9144001" cy="689746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189"/>
            <a:stretch/>
          </p:blipFill>
          <p:spPr>
            <a:xfrm>
              <a:off x="-1" y="-27384"/>
              <a:ext cx="6908801" cy="689746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086"/>
            <a:stretch/>
          </p:blipFill>
          <p:spPr>
            <a:xfrm>
              <a:off x="6876256" y="-27384"/>
              <a:ext cx="2267744" cy="6897466"/>
            </a:xfrm>
            <a:prstGeom prst="rect">
              <a:avLst/>
            </a:prstGeom>
          </p:spPr>
        </p:pic>
      </p:grpSp>
      <p:pic>
        <p:nvPicPr>
          <p:cNvPr id="9" name="Picture 7" descr="LeedsUniWhit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567" y="441325"/>
            <a:ext cx="3033184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Line 8"/>
          <p:cNvSpPr>
            <a:spLocks noChangeShapeType="1"/>
          </p:cNvSpPr>
          <p:nvPr/>
        </p:nvSpPr>
        <p:spPr bwMode="white">
          <a:xfrm>
            <a:off x="268818" y="1341438"/>
            <a:ext cx="1161838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1800">
              <a:solidFill>
                <a:prstClr val="black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3" y="5949280"/>
            <a:ext cx="4439399" cy="58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8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8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n.s.malleson@leeds.ac.uk" TargetMode="External"/><Relationship Id="rId2" Type="http://schemas.openxmlformats.org/officeDocument/2006/relationships/hyperlink" Target="mailto:gyrc@leeds.ac.uk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19536" y="1700808"/>
            <a:ext cx="7992888" cy="3518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GB" sz="3200" dirty="0">
                <a:latin typeface="+mj-lt"/>
              </a:rPr>
              <a:t>Towards Real-time Crowd Simulation Under Uncertainty using an Agent-Based Model and an Unscented Kalman Filter</a:t>
            </a:r>
          </a:p>
          <a:p>
            <a:pPr>
              <a:lnSpc>
                <a:spcPts val="4500"/>
              </a:lnSpc>
            </a:pPr>
            <a:endParaRPr lang="en-GB" sz="3200" dirty="0">
              <a:latin typeface="+mj-lt"/>
            </a:endParaRPr>
          </a:p>
          <a:p>
            <a:pPr>
              <a:lnSpc>
                <a:spcPts val="4500"/>
              </a:lnSpc>
            </a:pPr>
            <a:r>
              <a:rPr lang="en-GB" sz="3200" dirty="0">
                <a:latin typeface="+mj-lt"/>
              </a:rPr>
              <a:t>Robert Clay, Prof. Nick </a:t>
            </a:r>
            <a:r>
              <a:rPr lang="en-GB" sz="3200" dirty="0" err="1">
                <a:latin typeface="+mj-lt"/>
              </a:rPr>
              <a:t>Malleson</a:t>
            </a:r>
            <a:r>
              <a:rPr lang="en-GB" sz="3200" dirty="0">
                <a:latin typeface="+mj-lt"/>
              </a:rPr>
              <a:t>, </a:t>
            </a:r>
            <a:r>
              <a:rPr lang="en-GB" sz="3200" dirty="0" err="1">
                <a:latin typeface="+mj-lt"/>
              </a:rPr>
              <a:t>Dr.</a:t>
            </a:r>
            <a:r>
              <a:rPr lang="en-GB" sz="3200" dirty="0">
                <a:latin typeface="+mj-lt"/>
              </a:rPr>
              <a:t> Minh Le </a:t>
            </a:r>
            <a:r>
              <a:rPr lang="en-GB" sz="3200" dirty="0" err="1">
                <a:latin typeface="+mj-lt"/>
              </a:rPr>
              <a:t>Kieu</a:t>
            </a:r>
            <a:r>
              <a:rPr lang="en-GB" sz="3200" dirty="0">
                <a:latin typeface="+mj-lt"/>
              </a:rPr>
              <a:t>, and </a:t>
            </a:r>
            <a:r>
              <a:rPr lang="en-GB" sz="3200" dirty="0" err="1">
                <a:latin typeface="+mj-lt"/>
              </a:rPr>
              <a:t>Dr.</a:t>
            </a:r>
            <a:r>
              <a:rPr lang="en-GB" sz="3200" dirty="0">
                <a:latin typeface="+mj-lt"/>
              </a:rPr>
              <a:t> Jon Ward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23938" y="6110069"/>
            <a:ext cx="6198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https://github.com/Urban-Analytics/dust</a:t>
            </a:r>
          </a:p>
        </p:txBody>
      </p:sp>
    </p:spTree>
    <p:extLst>
      <p:ext uri="{BB962C8B-B14F-4D97-AF65-F5344CB8AC3E}">
        <p14:creationId xmlns:p14="http://schemas.microsoft.com/office/powerpoint/2010/main" val="4110877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80"/>
            <a:ext cx="12192000" cy="6870879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009" y="-138563"/>
            <a:ext cx="12686145" cy="7847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FF5537-A84F-7B4D-AB2C-12274F835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888" y="239906"/>
            <a:ext cx="9059497" cy="3532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81E15-30E8-714B-A020-3A867E60D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3" y="3766898"/>
            <a:ext cx="6074335" cy="3319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3B220-4DDF-B94F-9BE6-2BC773B985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955" y="3756650"/>
            <a:ext cx="5726245" cy="310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1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4134" y="1665288"/>
            <a:ext cx="6502400" cy="738188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 for you time.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7984732" y="6209956"/>
            <a:ext cx="4048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https://github.com/Urban-Analytics/dust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65D46-6FC5-495A-8A4D-5F5C73954EA5}"/>
              </a:ext>
            </a:extLst>
          </p:cNvPr>
          <p:cNvSpPr txBox="1"/>
          <p:nvPr/>
        </p:nvSpPr>
        <p:spPr>
          <a:xfrm>
            <a:off x="1183341" y="2644170"/>
            <a:ext cx="91171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Robert Clay – </a:t>
            </a:r>
            <a:r>
              <a:rPr lang="en-US" sz="3200" dirty="0">
                <a:hlinkClick r:id="rId2"/>
              </a:rPr>
              <a:t>gyrc@leeds.ac.uk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Prof. Nick </a:t>
            </a:r>
            <a:r>
              <a:rPr lang="en-US" sz="3200" dirty="0" err="1"/>
              <a:t>Malleson</a:t>
            </a:r>
            <a:r>
              <a:rPr lang="en-US" sz="3200" dirty="0"/>
              <a:t> – </a:t>
            </a:r>
            <a:r>
              <a:rPr lang="en-US" sz="3200" dirty="0">
                <a:hlinkClick r:id="rId3"/>
              </a:rPr>
              <a:t>n.s.malleson@leeds.ac.uk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3066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Image result for city came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862" y="0"/>
            <a:ext cx="12227862" cy="714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805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8" name="positions_30_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7200" y="165100"/>
            <a:ext cx="8656638" cy="6492875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6946"/>
            <a:ext cx="12254269" cy="689494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26533" y="574675"/>
            <a:ext cx="6502400" cy="738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What are Agent-Based Models?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51264840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8175C08-72B1-44EB-9008-CC71AA04C36B}"/>
              </a:ext>
            </a:extLst>
          </p:cNvPr>
          <p:cNvSpPr/>
          <p:nvPr/>
        </p:nvSpPr>
        <p:spPr>
          <a:xfrm>
            <a:off x="1908313" y="3644348"/>
            <a:ext cx="6546574" cy="769680"/>
          </a:xfrm>
          <a:custGeom>
            <a:avLst/>
            <a:gdLst>
              <a:gd name="connsiteX0" fmla="*/ 0 w 6546574"/>
              <a:gd name="connsiteY0" fmla="*/ 26504 h 769680"/>
              <a:gd name="connsiteX1" fmla="*/ 384313 w 6546574"/>
              <a:gd name="connsiteY1" fmla="*/ 13252 h 769680"/>
              <a:gd name="connsiteX2" fmla="*/ 490330 w 6546574"/>
              <a:gd name="connsiteY2" fmla="*/ 0 h 769680"/>
              <a:gd name="connsiteX3" fmla="*/ 940904 w 6546574"/>
              <a:gd name="connsiteY3" fmla="*/ 13252 h 769680"/>
              <a:gd name="connsiteX4" fmla="*/ 1007165 w 6546574"/>
              <a:gd name="connsiteY4" fmla="*/ 26504 h 769680"/>
              <a:gd name="connsiteX5" fmla="*/ 1099930 w 6546574"/>
              <a:gd name="connsiteY5" fmla="*/ 39756 h 769680"/>
              <a:gd name="connsiteX6" fmla="*/ 1139687 w 6546574"/>
              <a:gd name="connsiteY6" fmla="*/ 53009 h 769680"/>
              <a:gd name="connsiteX7" fmla="*/ 1285461 w 6546574"/>
              <a:gd name="connsiteY7" fmla="*/ 66261 h 769680"/>
              <a:gd name="connsiteX8" fmla="*/ 1391478 w 6546574"/>
              <a:gd name="connsiteY8" fmla="*/ 79513 h 769680"/>
              <a:gd name="connsiteX9" fmla="*/ 1510748 w 6546574"/>
              <a:gd name="connsiteY9" fmla="*/ 92765 h 769680"/>
              <a:gd name="connsiteX10" fmla="*/ 1577009 w 6546574"/>
              <a:gd name="connsiteY10" fmla="*/ 106017 h 769680"/>
              <a:gd name="connsiteX11" fmla="*/ 1974574 w 6546574"/>
              <a:gd name="connsiteY11" fmla="*/ 145774 h 769680"/>
              <a:gd name="connsiteX12" fmla="*/ 2305878 w 6546574"/>
              <a:gd name="connsiteY12" fmla="*/ 185530 h 769680"/>
              <a:gd name="connsiteX13" fmla="*/ 2663687 w 6546574"/>
              <a:gd name="connsiteY13" fmla="*/ 212035 h 769680"/>
              <a:gd name="connsiteX14" fmla="*/ 2928730 w 6546574"/>
              <a:gd name="connsiteY14" fmla="*/ 225287 h 769680"/>
              <a:gd name="connsiteX15" fmla="*/ 3021496 w 6546574"/>
              <a:gd name="connsiteY15" fmla="*/ 238539 h 769680"/>
              <a:gd name="connsiteX16" fmla="*/ 3127513 w 6546574"/>
              <a:gd name="connsiteY16" fmla="*/ 251791 h 769680"/>
              <a:gd name="connsiteX17" fmla="*/ 3286539 w 6546574"/>
              <a:gd name="connsiteY17" fmla="*/ 278295 h 769680"/>
              <a:gd name="connsiteX18" fmla="*/ 3485322 w 6546574"/>
              <a:gd name="connsiteY18" fmla="*/ 291548 h 769680"/>
              <a:gd name="connsiteX19" fmla="*/ 3525078 w 6546574"/>
              <a:gd name="connsiteY19" fmla="*/ 304800 h 769680"/>
              <a:gd name="connsiteX20" fmla="*/ 3697357 w 6546574"/>
              <a:gd name="connsiteY20" fmla="*/ 331304 h 769680"/>
              <a:gd name="connsiteX21" fmla="*/ 3909391 w 6546574"/>
              <a:gd name="connsiteY21" fmla="*/ 357809 h 769680"/>
              <a:gd name="connsiteX22" fmla="*/ 3949148 w 6546574"/>
              <a:gd name="connsiteY22" fmla="*/ 371061 h 769680"/>
              <a:gd name="connsiteX23" fmla="*/ 4147930 w 6546574"/>
              <a:gd name="connsiteY23" fmla="*/ 397565 h 769680"/>
              <a:gd name="connsiteX24" fmla="*/ 4200939 w 6546574"/>
              <a:gd name="connsiteY24" fmla="*/ 410817 h 769680"/>
              <a:gd name="connsiteX25" fmla="*/ 4267200 w 6546574"/>
              <a:gd name="connsiteY25" fmla="*/ 424069 h 769680"/>
              <a:gd name="connsiteX26" fmla="*/ 4306957 w 6546574"/>
              <a:gd name="connsiteY26" fmla="*/ 437322 h 769680"/>
              <a:gd name="connsiteX27" fmla="*/ 4532244 w 6546574"/>
              <a:gd name="connsiteY27" fmla="*/ 463826 h 769680"/>
              <a:gd name="connsiteX28" fmla="*/ 4611757 w 6546574"/>
              <a:gd name="connsiteY28" fmla="*/ 477078 h 769680"/>
              <a:gd name="connsiteX29" fmla="*/ 4664765 w 6546574"/>
              <a:gd name="connsiteY29" fmla="*/ 490330 h 769680"/>
              <a:gd name="connsiteX30" fmla="*/ 4863548 w 6546574"/>
              <a:gd name="connsiteY30" fmla="*/ 503582 h 769680"/>
              <a:gd name="connsiteX31" fmla="*/ 5022574 w 6546574"/>
              <a:gd name="connsiteY31" fmla="*/ 516835 h 769680"/>
              <a:gd name="connsiteX32" fmla="*/ 5102087 w 6546574"/>
              <a:gd name="connsiteY32" fmla="*/ 530087 h 769680"/>
              <a:gd name="connsiteX33" fmla="*/ 5194852 w 6546574"/>
              <a:gd name="connsiteY33" fmla="*/ 543339 h 769680"/>
              <a:gd name="connsiteX34" fmla="*/ 5327374 w 6546574"/>
              <a:gd name="connsiteY34" fmla="*/ 583095 h 769680"/>
              <a:gd name="connsiteX35" fmla="*/ 5367130 w 6546574"/>
              <a:gd name="connsiteY35" fmla="*/ 596348 h 769680"/>
              <a:gd name="connsiteX36" fmla="*/ 5459896 w 6546574"/>
              <a:gd name="connsiteY36" fmla="*/ 609600 h 769680"/>
              <a:gd name="connsiteX37" fmla="*/ 5764696 w 6546574"/>
              <a:gd name="connsiteY37" fmla="*/ 636104 h 769680"/>
              <a:gd name="connsiteX38" fmla="*/ 5910470 w 6546574"/>
              <a:gd name="connsiteY38" fmla="*/ 662609 h 769680"/>
              <a:gd name="connsiteX39" fmla="*/ 6082748 w 6546574"/>
              <a:gd name="connsiteY39" fmla="*/ 689113 h 769680"/>
              <a:gd name="connsiteX40" fmla="*/ 6188765 w 6546574"/>
              <a:gd name="connsiteY40" fmla="*/ 715617 h 769680"/>
              <a:gd name="connsiteX41" fmla="*/ 6255026 w 6546574"/>
              <a:gd name="connsiteY41" fmla="*/ 728869 h 769680"/>
              <a:gd name="connsiteX42" fmla="*/ 6334539 w 6546574"/>
              <a:gd name="connsiteY42" fmla="*/ 742122 h 769680"/>
              <a:gd name="connsiteX43" fmla="*/ 6453809 w 6546574"/>
              <a:gd name="connsiteY43" fmla="*/ 768626 h 769680"/>
              <a:gd name="connsiteX44" fmla="*/ 6546574 w 6546574"/>
              <a:gd name="connsiteY44" fmla="*/ 768626 h 76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546574" h="769680">
                <a:moveTo>
                  <a:pt x="0" y="26504"/>
                </a:moveTo>
                <a:lnTo>
                  <a:pt x="384313" y="13252"/>
                </a:lnTo>
                <a:cubicBezTo>
                  <a:pt x="419875" y="11330"/>
                  <a:pt x="454716" y="0"/>
                  <a:pt x="490330" y="0"/>
                </a:cubicBezTo>
                <a:cubicBezTo>
                  <a:pt x="640586" y="0"/>
                  <a:pt x="790713" y="8835"/>
                  <a:pt x="940904" y="13252"/>
                </a:cubicBezTo>
                <a:cubicBezTo>
                  <a:pt x="962991" y="17669"/>
                  <a:pt x="984947" y="22801"/>
                  <a:pt x="1007165" y="26504"/>
                </a:cubicBezTo>
                <a:cubicBezTo>
                  <a:pt x="1037976" y="31639"/>
                  <a:pt x="1069301" y="33630"/>
                  <a:pt x="1099930" y="39756"/>
                </a:cubicBezTo>
                <a:cubicBezTo>
                  <a:pt x="1113628" y="42496"/>
                  <a:pt x="1125858" y="51033"/>
                  <a:pt x="1139687" y="53009"/>
                </a:cubicBezTo>
                <a:cubicBezTo>
                  <a:pt x="1187988" y="59909"/>
                  <a:pt x="1236937" y="61153"/>
                  <a:pt x="1285461" y="66261"/>
                </a:cubicBezTo>
                <a:cubicBezTo>
                  <a:pt x="1320879" y="69989"/>
                  <a:pt x="1356108" y="75352"/>
                  <a:pt x="1391478" y="79513"/>
                </a:cubicBezTo>
                <a:cubicBezTo>
                  <a:pt x="1431205" y="84187"/>
                  <a:pt x="1471149" y="87108"/>
                  <a:pt x="1510748" y="92765"/>
                </a:cubicBezTo>
                <a:cubicBezTo>
                  <a:pt x="1533046" y="95950"/>
                  <a:pt x="1554674" y="103104"/>
                  <a:pt x="1577009" y="106017"/>
                </a:cubicBezTo>
                <a:cubicBezTo>
                  <a:pt x="1748878" y="128435"/>
                  <a:pt x="1815300" y="132501"/>
                  <a:pt x="1974574" y="145774"/>
                </a:cubicBezTo>
                <a:cubicBezTo>
                  <a:pt x="2106429" y="189726"/>
                  <a:pt x="2003751" y="158872"/>
                  <a:pt x="2305878" y="185530"/>
                </a:cubicBezTo>
                <a:cubicBezTo>
                  <a:pt x="2433760" y="196814"/>
                  <a:pt x="2533332" y="204586"/>
                  <a:pt x="2663687" y="212035"/>
                </a:cubicBezTo>
                <a:lnTo>
                  <a:pt x="2928730" y="225287"/>
                </a:lnTo>
                <a:lnTo>
                  <a:pt x="3021496" y="238539"/>
                </a:lnTo>
                <a:cubicBezTo>
                  <a:pt x="3056798" y="243246"/>
                  <a:pt x="3092384" y="245936"/>
                  <a:pt x="3127513" y="251791"/>
                </a:cubicBezTo>
                <a:cubicBezTo>
                  <a:pt x="3276327" y="276593"/>
                  <a:pt x="3042674" y="257089"/>
                  <a:pt x="3286539" y="278295"/>
                </a:cubicBezTo>
                <a:cubicBezTo>
                  <a:pt x="3352697" y="284048"/>
                  <a:pt x="3419061" y="287130"/>
                  <a:pt x="3485322" y="291548"/>
                </a:cubicBezTo>
                <a:cubicBezTo>
                  <a:pt x="3498574" y="295965"/>
                  <a:pt x="3511526" y="301412"/>
                  <a:pt x="3525078" y="304800"/>
                </a:cubicBezTo>
                <a:cubicBezTo>
                  <a:pt x="3592573" y="321674"/>
                  <a:pt x="3622255" y="320575"/>
                  <a:pt x="3697357" y="331304"/>
                </a:cubicBezTo>
                <a:cubicBezTo>
                  <a:pt x="3889177" y="358706"/>
                  <a:pt x="3636931" y="330561"/>
                  <a:pt x="3909391" y="357809"/>
                </a:cubicBezTo>
                <a:cubicBezTo>
                  <a:pt x="3922643" y="362226"/>
                  <a:pt x="3935450" y="368321"/>
                  <a:pt x="3949148" y="371061"/>
                </a:cubicBezTo>
                <a:cubicBezTo>
                  <a:pt x="4007914" y="382814"/>
                  <a:pt x="4089882" y="387890"/>
                  <a:pt x="4147930" y="397565"/>
                </a:cubicBezTo>
                <a:cubicBezTo>
                  <a:pt x="4165896" y="400559"/>
                  <a:pt x="4183159" y="406866"/>
                  <a:pt x="4200939" y="410817"/>
                </a:cubicBezTo>
                <a:cubicBezTo>
                  <a:pt x="4222927" y="415703"/>
                  <a:pt x="4245348" y="418606"/>
                  <a:pt x="4267200" y="424069"/>
                </a:cubicBezTo>
                <a:cubicBezTo>
                  <a:pt x="4280752" y="427457"/>
                  <a:pt x="4293259" y="434582"/>
                  <a:pt x="4306957" y="437322"/>
                </a:cubicBezTo>
                <a:cubicBezTo>
                  <a:pt x="4377872" y="451505"/>
                  <a:pt x="4462159" y="455065"/>
                  <a:pt x="4532244" y="463826"/>
                </a:cubicBezTo>
                <a:cubicBezTo>
                  <a:pt x="4558906" y="467159"/>
                  <a:pt x="4585409" y="471808"/>
                  <a:pt x="4611757" y="477078"/>
                </a:cubicBezTo>
                <a:cubicBezTo>
                  <a:pt x="4629616" y="480650"/>
                  <a:pt x="4646652" y="488423"/>
                  <a:pt x="4664765" y="490330"/>
                </a:cubicBezTo>
                <a:cubicBezTo>
                  <a:pt x="4730808" y="497282"/>
                  <a:pt x="4797321" y="498676"/>
                  <a:pt x="4863548" y="503582"/>
                </a:cubicBezTo>
                <a:cubicBezTo>
                  <a:pt x="4916595" y="507512"/>
                  <a:pt x="4969707" y="510961"/>
                  <a:pt x="5022574" y="516835"/>
                </a:cubicBezTo>
                <a:cubicBezTo>
                  <a:pt x="5049280" y="519802"/>
                  <a:pt x="5075530" y="526001"/>
                  <a:pt x="5102087" y="530087"/>
                </a:cubicBezTo>
                <a:cubicBezTo>
                  <a:pt x="5132959" y="534837"/>
                  <a:pt x="5163930" y="538922"/>
                  <a:pt x="5194852" y="543339"/>
                </a:cubicBezTo>
                <a:cubicBezTo>
                  <a:pt x="5383864" y="606342"/>
                  <a:pt x="5187141" y="543027"/>
                  <a:pt x="5327374" y="583095"/>
                </a:cubicBezTo>
                <a:cubicBezTo>
                  <a:pt x="5340805" y="586933"/>
                  <a:pt x="5353432" y="593608"/>
                  <a:pt x="5367130" y="596348"/>
                </a:cubicBezTo>
                <a:cubicBezTo>
                  <a:pt x="5397759" y="602474"/>
                  <a:pt x="5428901" y="605726"/>
                  <a:pt x="5459896" y="609600"/>
                </a:cubicBezTo>
                <a:cubicBezTo>
                  <a:pt x="5593892" y="626349"/>
                  <a:pt x="5611953" y="625194"/>
                  <a:pt x="5764696" y="636104"/>
                </a:cubicBezTo>
                <a:cubicBezTo>
                  <a:pt x="5840197" y="661271"/>
                  <a:pt x="5785598" y="645959"/>
                  <a:pt x="5910470" y="662609"/>
                </a:cubicBezTo>
                <a:cubicBezTo>
                  <a:pt x="5940353" y="666593"/>
                  <a:pt x="6049400" y="681967"/>
                  <a:pt x="6082748" y="689113"/>
                </a:cubicBezTo>
                <a:cubicBezTo>
                  <a:pt x="6118366" y="696745"/>
                  <a:pt x="6153046" y="708473"/>
                  <a:pt x="6188765" y="715617"/>
                </a:cubicBezTo>
                <a:lnTo>
                  <a:pt x="6255026" y="728869"/>
                </a:lnTo>
                <a:cubicBezTo>
                  <a:pt x="6281463" y="733676"/>
                  <a:pt x="6308309" y="736293"/>
                  <a:pt x="6334539" y="742122"/>
                </a:cubicBezTo>
                <a:cubicBezTo>
                  <a:pt x="6419720" y="761052"/>
                  <a:pt x="6322175" y="758500"/>
                  <a:pt x="6453809" y="768626"/>
                </a:cubicBezTo>
                <a:cubicBezTo>
                  <a:pt x="6484640" y="770998"/>
                  <a:pt x="6515652" y="768626"/>
                  <a:pt x="6546574" y="768626"/>
                </a:cubicBezTo>
              </a:path>
            </a:pathLst>
          </a:custGeom>
          <a:noFill/>
          <a:ln w="57150">
            <a:solidFill>
              <a:srgbClr val="0EE7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3E6BD4-7829-4E2A-9427-50FC8830408B}"/>
              </a:ext>
            </a:extLst>
          </p:cNvPr>
          <p:cNvSpPr/>
          <p:nvPr/>
        </p:nvSpPr>
        <p:spPr>
          <a:xfrm>
            <a:off x="1948070" y="3034748"/>
            <a:ext cx="6533321" cy="649356"/>
          </a:xfrm>
          <a:custGeom>
            <a:avLst/>
            <a:gdLst>
              <a:gd name="connsiteX0" fmla="*/ 0 w 6533321"/>
              <a:gd name="connsiteY0" fmla="*/ 649356 h 649356"/>
              <a:gd name="connsiteX1" fmla="*/ 66260 w 6533321"/>
              <a:gd name="connsiteY1" fmla="*/ 596348 h 649356"/>
              <a:gd name="connsiteX2" fmla="*/ 106017 w 6533321"/>
              <a:gd name="connsiteY2" fmla="*/ 583095 h 649356"/>
              <a:gd name="connsiteX3" fmla="*/ 145773 w 6533321"/>
              <a:gd name="connsiteY3" fmla="*/ 556591 h 649356"/>
              <a:gd name="connsiteX4" fmla="*/ 185530 w 6533321"/>
              <a:gd name="connsiteY4" fmla="*/ 543339 h 649356"/>
              <a:gd name="connsiteX5" fmla="*/ 225287 w 6533321"/>
              <a:gd name="connsiteY5" fmla="*/ 516835 h 649356"/>
              <a:gd name="connsiteX6" fmla="*/ 410817 w 6533321"/>
              <a:gd name="connsiteY6" fmla="*/ 477078 h 649356"/>
              <a:gd name="connsiteX7" fmla="*/ 503582 w 6533321"/>
              <a:gd name="connsiteY7" fmla="*/ 450574 h 649356"/>
              <a:gd name="connsiteX8" fmla="*/ 543339 w 6533321"/>
              <a:gd name="connsiteY8" fmla="*/ 437322 h 649356"/>
              <a:gd name="connsiteX9" fmla="*/ 609600 w 6533321"/>
              <a:gd name="connsiteY9" fmla="*/ 424069 h 649356"/>
              <a:gd name="connsiteX10" fmla="*/ 649356 w 6533321"/>
              <a:gd name="connsiteY10" fmla="*/ 410817 h 649356"/>
              <a:gd name="connsiteX11" fmla="*/ 728869 w 6533321"/>
              <a:gd name="connsiteY11" fmla="*/ 397565 h 649356"/>
              <a:gd name="connsiteX12" fmla="*/ 781878 w 6533321"/>
              <a:gd name="connsiteY12" fmla="*/ 384313 h 649356"/>
              <a:gd name="connsiteX13" fmla="*/ 874643 w 6533321"/>
              <a:gd name="connsiteY13" fmla="*/ 371061 h 649356"/>
              <a:gd name="connsiteX14" fmla="*/ 1060173 w 6533321"/>
              <a:gd name="connsiteY14" fmla="*/ 331304 h 649356"/>
              <a:gd name="connsiteX15" fmla="*/ 1152939 w 6533321"/>
              <a:gd name="connsiteY15" fmla="*/ 318052 h 649356"/>
              <a:gd name="connsiteX16" fmla="*/ 1325217 w 6533321"/>
              <a:gd name="connsiteY16" fmla="*/ 278295 h 649356"/>
              <a:gd name="connsiteX17" fmla="*/ 1484243 w 6533321"/>
              <a:gd name="connsiteY17" fmla="*/ 251791 h 649356"/>
              <a:gd name="connsiteX18" fmla="*/ 1524000 w 6533321"/>
              <a:gd name="connsiteY18" fmla="*/ 238539 h 649356"/>
              <a:gd name="connsiteX19" fmla="*/ 1722782 w 6533321"/>
              <a:gd name="connsiteY19" fmla="*/ 212035 h 649356"/>
              <a:gd name="connsiteX20" fmla="*/ 1908313 w 6533321"/>
              <a:gd name="connsiteY20" fmla="*/ 198782 h 649356"/>
              <a:gd name="connsiteX21" fmla="*/ 2001078 w 6533321"/>
              <a:gd name="connsiteY21" fmla="*/ 185530 h 649356"/>
              <a:gd name="connsiteX22" fmla="*/ 2385391 w 6533321"/>
              <a:gd name="connsiteY22" fmla="*/ 145774 h 649356"/>
              <a:gd name="connsiteX23" fmla="*/ 2464904 w 6533321"/>
              <a:gd name="connsiteY23" fmla="*/ 119269 h 649356"/>
              <a:gd name="connsiteX24" fmla="*/ 2570921 w 6533321"/>
              <a:gd name="connsiteY24" fmla="*/ 106017 h 649356"/>
              <a:gd name="connsiteX25" fmla="*/ 2650434 w 6533321"/>
              <a:gd name="connsiteY25" fmla="*/ 92765 h 649356"/>
              <a:gd name="connsiteX26" fmla="*/ 2756452 w 6533321"/>
              <a:gd name="connsiteY26" fmla="*/ 79513 h 649356"/>
              <a:gd name="connsiteX27" fmla="*/ 2915478 w 6533321"/>
              <a:gd name="connsiteY27" fmla="*/ 53009 h 649356"/>
              <a:gd name="connsiteX28" fmla="*/ 3167269 w 6533321"/>
              <a:gd name="connsiteY28" fmla="*/ 26504 h 649356"/>
              <a:gd name="connsiteX29" fmla="*/ 3233530 w 6533321"/>
              <a:gd name="connsiteY29" fmla="*/ 13252 h 649356"/>
              <a:gd name="connsiteX30" fmla="*/ 3458817 w 6533321"/>
              <a:gd name="connsiteY30" fmla="*/ 0 h 649356"/>
              <a:gd name="connsiteX31" fmla="*/ 4638260 w 6533321"/>
              <a:gd name="connsiteY31" fmla="*/ 13252 h 649356"/>
              <a:gd name="connsiteX32" fmla="*/ 4850295 w 6533321"/>
              <a:gd name="connsiteY32" fmla="*/ 39756 h 649356"/>
              <a:gd name="connsiteX33" fmla="*/ 5724939 w 6533321"/>
              <a:gd name="connsiteY33" fmla="*/ 66261 h 649356"/>
              <a:gd name="connsiteX34" fmla="*/ 5791200 w 6533321"/>
              <a:gd name="connsiteY34" fmla="*/ 79513 h 649356"/>
              <a:gd name="connsiteX35" fmla="*/ 6175513 w 6533321"/>
              <a:gd name="connsiteY35" fmla="*/ 106017 h 649356"/>
              <a:gd name="connsiteX36" fmla="*/ 6361043 w 6533321"/>
              <a:gd name="connsiteY36" fmla="*/ 159026 h 649356"/>
              <a:gd name="connsiteX37" fmla="*/ 6440556 w 6533321"/>
              <a:gd name="connsiteY37" fmla="*/ 185530 h 649356"/>
              <a:gd name="connsiteX38" fmla="*/ 6480313 w 6533321"/>
              <a:gd name="connsiteY38" fmla="*/ 198782 h 649356"/>
              <a:gd name="connsiteX39" fmla="*/ 6533321 w 6533321"/>
              <a:gd name="connsiteY39" fmla="*/ 198782 h 6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533321" h="649356">
                <a:moveTo>
                  <a:pt x="0" y="649356"/>
                </a:moveTo>
                <a:cubicBezTo>
                  <a:pt x="22087" y="631687"/>
                  <a:pt x="42275" y="611339"/>
                  <a:pt x="66260" y="596348"/>
                </a:cubicBezTo>
                <a:cubicBezTo>
                  <a:pt x="78106" y="588944"/>
                  <a:pt x="93523" y="589342"/>
                  <a:pt x="106017" y="583095"/>
                </a:cubicBezTo>
                <a:cubicBezTo>
                  <a:pt x="120262" y="575972"/>
                  <a:pt x="131527" y="563714"/>
                  <a:pt x="145773" y="556591"/>
                </a:cubicBezTo>
                <a:cubicBezTo>
                  <a:pt x="158267" y="550344"/>
                  <a:pt x="173036" y="549586"/>
                  <a:pt x="185530" y="543339"/>
                </a:cubicBezTo>
                <a:cubicBezTo>
                  <a:pt x="199776" y="536216"/>
                  <a:pt x="210319" y="522278"/>
                  <a:pt x="225287" y="516835"/>
                </a:cubicBezTo>
                <a:cubicBezTo>
                  <a:pt x="281174" y="496512"/>
                  <a:pt x="351580" y="486951"/>
                  <a:pt x="410817" y="477078"/>
                </a:cubicBezTo>
                <a:cubicBezTo>
                  <a:pt x="506132" y="445306"/>
                  <a:pt x="387109" y="483851"/>
                  <a:pt x="503582" y="450574"/>
                </a:cubicBezTo>
                <a:cubicBezTo>
                  <a:pt x="517014" y="446736"/>
                  <a:pt x="529787" y="440710"/>
                  <a:pt x="543339" y="437322"/>
                </a:cubicBezTo>
                <a:cubicBezTo>
                  <a:pt x="565191" y="431859"/>
                  <a:pt x="587748" y="429532"/>
                  <a:pt x="609600" y="424069"/>
                </a:cubicBezTo>
                <a:cubicBezTo>
                  <a:pt x="623152" y="420681"/>
                  <a:pt x="635720" y="413847"/>
                  <a:pt x="649356" y="410817"/>
                </a:cubicBezTo>
                <a:cubicBezTo>
                  <a:pt x="675586" y="404988"/>
                  <a:pt x="702521" y="402835"/>
                  <a:pt x="728869" y="397565"/>
                </a:cubicBezTo>
                <a:cubicBezTo>
                  <a:pt x="746729" y="393993"/>
                  <a:pt x="763958" y="387571"/>
                  <a:pt x="781878" y="384313"/>
                </a:cubicBezTo>
                <a:cubicBezTo>
                  <a:pt x="812610" y="378725"/>
                  <a:pt x="843942" y="376817"/>
                  <a:pt x="874643" y="371061"/>
                </a:cubicBezTo>
                <a:cubicBezTo>
                  <a:pt x="944117" y="358034"/>
                  <a:pt x="993678" y="342386"/>
                  <a:pt x="1060173" y="331304"/>
                </a:cubicBezTo>
                <a:cubicBezTo>
                  <a:pt x="1090984" y="326169"/>
                  <a:pt x="1122238" y="323808"/>
                  <a:pt x="1152939" y="318052"/>
                </a:cubicBezTo>
                <a:cubicBezTo>
                  <a:pt x="1318487" y="287012"/>
                  <a:pt x="1219953" y="301688"/>
                  <a:pt x="1325217" y="278295"/>
                </a:cubicBezTo>
                <a:cubicBezTo>
                  <a:pt x="1394971" y="262794"/>
                  <a:pt x="1406811" y="262853"/>
                  <a:pt x="1484243" y="251791"/>
                </a:cubicBezTo>
                <a:cubicBezTo>
                  <a:pt x="1497495" y="247374"/>
                  <a:pt x="1510448" y="241927"/>
                  <a:pt x="1524000" y="238539"/>
                </a:cubicBezTo>
                <a:cubicBezTo>
                  <a:pt x="1592996" y="221290"/>
                  <a:pt x="1648256" y="218246"/>
                  <a:pt x="1722782" y="212035"/>
                </a:cubicBezTo>
                <a:cubicBezTo>
                  <a:pt x="1784569" y="206886"/>
                  <a:pt x="1846591" y="204660"/>
                  <a:pt x="1908313" y="198782"/>
                </a:cubicBezTo>
                <a:cubicBezTo>
                  <a:pt x="1939408" y="195821"/>
                  <a:pt x="1970065" y="189252"/>
                  <a:pt x="2001078" y="185530"/>
                </a:cubicBezTo>
                <a:cubicBezTo>
                  <a:pt x="2200406" y="161611"/>
                  <a:pt x="2213432" y="161406"/>
                  <a:pt x="2385391" y="145774"/>
                </a:cubicBezTo>
                <a:cubicBezTo>
                  <a:pt x="2411895" y="136939"/>
                  <a:pt x="2437586" y="125123"/>
                  <a:pt x="2464904" y="119269"/>
                </a:cubicBezTo>
                <a:cubicBezTo>
                  <a:pt x="2499727" y="111807"/>
                  <a:pt x="2535665" y="111054"/>
                  <a:pt x="2570921" y="106017"/>
                </a:cubicBezTo>
                <a:cubicBezTo>
                  <a:pt x="2597521" y="102217"/>
                  <a:pt x="2623834" y="96565"/>
                  <a:pt x="2650434" y="92765"/>
                </a:cubicBezTo>
                <a:cubicBezTo>
                  <a:pt x="2685690" y="87728"/>
                  <a:pt x="2721232" y="84796"/>
                  <a:pt x="2756452" y="79513"/>
                </a:cubicBezTo>
                <a:cubicBezTo>
                  <a:pt x="2809597" y="71541"/>
                  <a:pt x="2861959" y="57875"/>
                  <a:pt x="2915478" y="53009"/>
                </a:cubicBezTo>
                <a:cubicBezTo>
                  <a:pt x="2999739" y="45348"/>
                  <a:pt x="3083625" y="39372"/>
                  <a:pt x="3167269" y="26504"/>
                </a:cubicBezTo>
                <a:cubicBezTo>
                  <a:pt x="3189531" y="23079"/>
                  <a:pt x="3211098" y="15291"/>
                  <a:pt x="3233530" y="13252"/>
                </a:cubicBezTo>
                <a:cubicBezTo>
                  <a:pt x="3308447" y="6441"/>
                  <a:pt x="3383721" y="4417"/>
                  <a:pt x="3458817" y="0"/>
                </a:cubicBezTo>
                <a:lnTo>
                  <a:pt x="4638260" y="13252"/>
                </a:lnTo>
                <a:cubicBezTo>
                  <a:pt x="4963333" y="19886"/>
                  <a:pt x="4581468" y="28708"/>
                  <a:pt x="4850295" y="39756"/>
                </a:cubicBezTo>
                <a:cubicBezTo>
                  <a:pt x="5141731" y="51733"/>
                  <a:pt x="5724939" y="66261"/>
                  <a:pt x="5724939" y="66261"/>
                </a:cubicBezTo>
                <a:cubicBezTo>
                  <a:pt x="5747026" y="70678"/>
                  <a:pt x="5768873" y="76536"/>
                  <a:pt x="5791200" y="79513"/>
                </a:cubicBezTo>
                <a:cubicBezTo>
                  <a:pt x="5918072" y="96429"/>
                  <a:pt x="6048411" y="99328"/>
                  <a:pt x="6175513" y="106017"/>
                </a:cubicBezTo>
                <a:cubicBezTo>
                  <a:pt x="6308636" y="139299"/>
                  <a:pt x="6246971" y="121003"/>
                  <a:pt x="6361043" y="159026"/>
                </a:cubicBezTo>
                <a:lnTo>
                  <a:pt x="6440556" y="185530"/>
                </a:lnTo>
                <a:cubicBezTo>
                  <a:pt x="6453808" y="189947"/>
                  <a:pt x="6466344" y="198782"/>
                  <a:pt x="6480313" y="198782"/>
                </a:cubicBezTo>
                <a:lnTo>
                  <a:pt x="6533321" y="198782"/>
                </a:lnTo>
              </a:path>
            </a:pathLst>
          </a:custGeom>
          <a:noFill/>
          <a:ln w="57150">
            <a:solidFill>
              <a:srgbClr val="F8B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45" y="397337"/>
            <a:ext cx="6502400" cy="738188"/>
          </a:xfrm>
        </p:spPr>
        <p:txBody>
          <a:bodyPr>
            <a:normAutofit fontScale="90000"/>
          </a:bodyPr>
          <a:lstStyle/>
          <a:p>
            <a:r>
              <a:rPr lang="en-GB" dirty="0"/>
              <a:t>Data Assimilation (DA)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025236" y="1930400"/>
            <a:ext cx="27709" cy="360218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025236" y="5523346"/>
            <a:ext cx="9624291" cy="923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843536-B39B-4599-9494-ABF3CF5B824A}"/>
              </a:ext>
            </a:extLst>
          </p:cNvPr>
          <p:cNvCxnSpPr/>
          <p:nvPr/>
        </p:nvCxnSpPr>
        <p:spPr>
          <a:xfrm>
            <a:off x="5625548" y="2252870"/>
            <a:ext cx="0" cy="3233530"/>
          </a:xfrm>
          <a:prstGeom prst="line">
            <a:avLst/>
          </a:prstGeom>
          <a:ln w="6350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F7C214A-7564-4B5D-9055-A2C7A99D8CB3}"/>
              </a:ext>
            </a:extLst>
          </p:cNvPr>
          <p:cNvSpPr txBox="1"/>
          <p:nvPr/>
        </p:nvSpPr>
        <p:spPr>
          <a:xfrm>
            <a:off x="6328862" y="1930400"/>
            <a:ext cx="1311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 t + 1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5D02C2-49ED-429F-ABCF-BCF33825A398}"/>
              </a:ext>
            </a:extLst>
          </p:cNvPr>
          <p:cNvSpPr txBox="1"/>
          <p:nvPr/>
        </p:nvSpPr>
        <p:spPr>
          <a:xfrm>
            <a:off x="396962" y="1930400"/>
            <a:ext cx="1311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1291F2-C2E0-4749-93CB-967EE9668A19}"/>
              </a:ext>
            </a:extLst>
          </p:cNvPr>
          <p:cNvSpPr/>
          <p:nvPr/>
        </p:nvSpPr>
        <p:spPr>
          <a:xfrm>
            <a:off x="1254719" y="3009152"/>
            <a:ext cx="1377002" cy="1236764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FC0A7CB6-8552-4344-AFAA-4CE4E40160FF}"/>
              </a:ext>
            </a:extLst>
          </p:cNvPr>
          <p:cNvSpPr/>
          <p:nvPr/>
        </p:nvSpPr>
        <p:spPr>
          <a:xfrm>
            <a:off x="1732399" y="3429000"/>
            <a:ext cx="437925" cy="440635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63C77FD-DC64-4779-99AE-76FCB5EFDA3F}"/>
              </a:ext>
            </a:extLst>
          </p:cNvPr>
          <p:cNvSpPr/>
          <p:nvPr/>
        </p:nvSpPr>
        <p:spPr>
          <a:xfrm>
            <a:off x="7719452" y="3354004"/>
            <a:ext cx="1377002" cy="790316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7B848FD5-0F24-477E-9D6C-4B0C64B24AF0}"/>
              </a:ext>
            </a:extLst>
          </p:cNvPr>
          <p:cNvSpPr/>
          <p:nvPr/>
        </p:nvSpPr>
        <p:spPr>
          <a:xfrm>
            <a:off x="8197132" y="3568148"/>
            <a:ext cx="437925" cy="440635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10F1C4-1DDB-43AA-8A43-E21358B7F8E4}"/>
              </a:ext>
            </a:extLst>
          </p:cNvPr>
          <p:cNvSpPr/>
          <p:nvPr/>
        </p:nvSpPr>
        <p:spPr>
          <a:xfrm>
            <a:off x="7719452" y="2573485"/>
            <a:ext cx="1377002" cy="1236764"/>
          </a:xfrm>
          <a:prstGeom prst="ellipse">
            <a:avLst/>
          </a:prstGeom>
          <a:solidFill>
            <a:srgbClr val="F8B818">
              <a:alpha val="20000"/>
            </a:srgbClr>
          </a:solidFill>
          <a:ln>
            <a:solidFill>
              <a:srgbClr val="F8B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2A1F6A56-1CD4-472B-ACF4-380134C1D854}"/>
              </a:ext>
            </a:extLst>
          </p:cNvPr>
          <p:cNvSpPr/>
          <p:nvPr/>
        </p:nvSpPr>
        <p:spPr>
          <a:xfrm>
            <a:off x="8197132" y="2993333"/>
            <a:ext cx="437925" cy="440635"/>
          </a:xfrm>
          <a:prstGeom prst="mathMultiply">
            <a:avLst/>
          </a:prstGeom>
          <a:solidFill>
            <a:srgbClr val="F8B8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26C757E-8A97-4603-B94B-0EA3003EB35B}"/>
              </a:ext>
            </a:extLst>
          </p:cNvPr>
          <p:cNvSpPr/>
          <p:nvPr/>
        </p:nvSpPr>
        <p:spPr>
          <a:xfrm>
            <a:off x="7716675" y="3818737"/>
            <a:ext cx="1377002" cy="1236764"/>
          </a:xfrm>
          <a:prstGeom prst="ellipse">
            <a:avLst/>
          </a:prstGeom>
          <a:solidFill>
            <a:srgbClr val="0EE7FE">
              <a:alpha val="20000"/>
            </a:srgbClr>
          </a:solidFill>
          <a:ln>
            <a:solidFill>
              <a:srgbClr val="0EE7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C6AE1E79-307E-4DEB-A0E6-E2C24C622A39}"/>
              </a:ext>
            </a:extLst>
          </p:cNvPr>
          <p:cNvSpPr/>
          <p:nvPr/>
        </p:nvSpPr>
        <p:spPr>
          <a:xfrm>
            <a:off x="8197132" y="4214487"/>
            <a:ext cx="437925" cy="440635"/>
          </a:xfrm>
          <a:prstGeom prst="mathMultiply">
            <a:avLst/>
          </a:prstGeom>
          <a:solidFill>
            <a:srgbClr val="0EE7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53B031-05C2-4777-9F03-8F0A92FC9E97}"/>
              </a:ext>
            </a:extLst>
          </p:cNvPr>
          <p:cNvSpPr txBox="1"/>
          <p:nvPr/>
        </p:nvSpPr>
        <p:spPr>
          <a:xfrm>
            <a:off x="9586679" y="4571702"/>
            <a:ext cx="136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EE7FE"/>
                </a:solidFill>
              </a:rPr>
              <a:t>Observed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6E941F-0EB1-4C95-99FF-4A7AE4203E87}"/>
              </a:ext>
            </a:extLst>
          </p:cNvPr>
          <p:cNvSpPr txBox="1"/>
          <p:nvPr/>
        </p:nvSpPr>
        <p:spPr>
          <a:xfrm>
            <a:off x="9569488" y="3683384"/>
            <a:ext cx="136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Assimilated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303B80-153B-48D9-BA99-FDAB76091F96}"/>
              </a:ext>
            </a:extLst>
          </p:cNvPr>
          <p:cNvSpPr txBox="1"/>
          <p:nvPr/>
        </p:nvSpPr>
        <p:spPr>
          <a:xfrm>
            <a:off x="9569488" y="2916406"/>
            <a:ext cx="108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E6A22C"/>
                </a:solidFill>
              </a:rPr>
              <a:t>Predicted</a:t>
            </a:r>
          </a:p>
        </p:txBody>
      </p:sp>
    </p:spTree>
    <p:extLst>
      <p:ext uri="{BB962C8B-B14F-4D97-AF65-F5344CB8AC3E}">
        <p14:creationId xmlns:p14="http://schemas.microsoft.com/office/powerpoint/2010/main" val="129515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 animBg="1"/>
      <p:bldP spid="30" grpId="0" animBg="1"/>
      <p:bldP spid="33" grpId="0" animBg="1"/>
      <p:bldP spid="35" grpId="0" animBg="1"/>
      <p:bldP spid="36" grpId="0" animBg="1"/>
      <p:bldP spid="39" grpId="0" animBg="1"/>
      <p:bldP spid="40" grpId="0" animBg="1"/>
      <p:bldP spid="41" grpId="0"/>
      <p:bldP spid="42" grpId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422275"/>
            <a:ext cx="7441142" cy="738188"/>
          </a:xfrm>
        </p:spPr>
        <p:txBody>
          <a:bodyPr>
            <a:normAutofit fontScale="90000"/>
          </a:bodyPr>
          <a:lstStyle/>
          <a:p>
            <a:r>
              <a:rPr lang="en-GB" dirty="0"/>
              <a:t>Ensemble Data Assimilation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1386" y="1814796"/>
            <a:ext cx="90322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3200" dirty="0"/>
              <a:t>Commonly used techniques such as Particle Filtering and Ensemble Kalman Filtering.</a:t>
            </a:r>
          </a:p>
          <a:p>
            <a:pPr marL="457200" indent="-457200">
              <a:buFontTx/>
              <a:buChar char="-"/>
            </a:pPr>
            <a:endParaRPr lang="en-GB" sz="3200" dirty="0">
              <a:solidFill>
                <a:srgbClr val="E6A22C"/>
              </a:solidFill>
            </a:endParaRPr>
          </a:p>
          <a:p>
            <a:pPr marL="342900" indent="-342900">
              <a:buFontTx/>
              <a:buChar char="-"/>
            </a:pPr>
            <a:r>
              <a:rPr lang="en-GB" sz="3200" dirty="0"/>
              <a:t>Robust and accurate but computationally expensive.</a:t>
            </a:r>
          </a:p>
          <a:p>
            <a:pPr marL="342900" indent="-342900">
              <a:buFontTx/>
              <a:buChar char="-"/>
            </a:pPr>
            <a:endParaRPr lang="en-GB" sz="3200" dirty="0"/>
          </a:p>
          <a:p>
            <a:pPr marL="342900" indent="-342900">
              <a:buFontTx/>
              <a:buChar char="-"/>
            </a:pPr>
            <a:r>
              <a:rPr lang="en-GB" sz="3200" dirty="0"/>
              <a:t>The Unscented Kalman Filter is proposed as a more efficient alternative.</a:t>
            </a:r>
          </a:p>
          <a:p>
            <a:pPr marL="342900" indent="-342900">
              <a:buFontTx/>
              <a:buChar char="-"/>
            </a:pPr>
            <a:endParaRPr lang="en-GB" sz="3200" dirty="0">
              <a:solidFill>
                <a:srgbClr val="E6A2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323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ositions_30_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3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315D4-8A0F-4293-A007-E707D631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F0D92-E054-47CB-B37B-2FC204850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The aim of this random omission is to emulate a crowd where only some proportion of people are tracked.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Some agents are fully observed, and some are only observed as they enter the model.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82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6D79-968D-456E-88CD-538F3A6D3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6E72A6-FD28-474B-BA11-A44629D0B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" y="-1"/>
            <a:ext cx="12156142" cy="6858001"/>
          </a:xfrm>
        </p:spPr>
      </p:pic>
    </p:spTree>
    <p:extLst>
      <p:ext uri="{BB962C8B-B14F-4D97-AF65-F5344CB8AC3E}">
        <p14:creationId xmlns:p14="http://schemas.microsoft.com/office/powerpoint/2010/main" val="321942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A93C5-28C6-4719-95A6-008F30CFE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63815-BC45-43E8-8D7A-721A2D0DB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59" t="3334" r="61618" b="2026"/>
          <a:stretch/>
        </p:blipFill>
        <p:spPr>
          <a:xfrm>
            <a:off x="26397" y="288022"/>
            <a:ext cx="6212540" cy="6281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E1B51B-761B-419D-815A-31B823BE2398}"/>
              </a:ext>
            </a:extLst>
          </p:cNvPr>
          <p:cNvSpPr txBox="1"/>
          <p:nvPr/>
        </p:nvSpPr>
        <p:spPr>
          <a:xfrm>
            <a:off x="736861" y="288022"/>
            <a:ext cx="445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Observed Agents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DAC80E-75FF-4B7F-A5E3-844336E11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59" t="3334" r="61618" b="2026"/>
          <a:stretch/>
        </p:blipFill>
        <p:spPr>
          <a:xfrm>
            <a:off x="5900055" y="26504"/>
            <a:ext cx="621254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404D0F-B082-4C21-8BC9-749CECAA2F7B}"/>
              </a:ext>
            </a:extLst>
          </p:cNvPr>
          <p:cNvSpPr txBox="1"/>
          <p:nvPr/>
        </p:nvSpPr>
        <p:spPr>
          <a:xfrm>
            <a:off x="6976533" y="299480"/>
            <a:ext cx="445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Observed  and Unobserved Agents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9FDA15-1D98-45CD-BF60-5F90246F6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3" t="5652" r="61631" b="2754"/>
          <a:stretch/>
        </p:blipFill>
        <p:spPr>
          <a:xfrm>
            <a:off x="-372030" y="113810"/>
            <a:ext cx="6502400" cy="66724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385047-9EBB-8442-8ABB-8C828B4C7C71}"/>
              </a:ext>
            </a:extLst>
          </p:cNvPr>
          <p:cNvSpPr txBox="1"/>
          <p:nvPr/>
        </p:nvSpPr>
        <p:spPr>
          <a:xfrm>
            <a:off x="906302" y="114814"/>
            <a:ext cx="445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Observed Agents</a:t>
            </a:r>
          </a:p>
        </p:txBody>
      </p:sp>
    </p:spTree>
    <p:extLst>
      <p:ext uri="{BB962C8B-B14F-4D97-AF65-F5344CB8AC3E}">
        <p14:creationId xmlns:p14="http://schemas.microsoft.com/office/powerpoint/2010/main" val="2038760262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0E6AAC73-78FF-482A-98B2-3B63335EBAAC}" vid="{35B3B8DA-008B-4D31-985C-211FE1757952}"/>
    </a:ext>
  </a:extLst>
</a:theme>
</file>

<file path=ppt/theme/theme3.xml><?xml version="1.0" encoding="utf-8"?>
<a:theme xmlns:a="http://schemas.openxmlformats.org/drawingml/2006/main" name="1_Master 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10920</TotalTime>
  <Words>525</Words>
  <Application>Microsoft Macintosh PowerPoint</Application>
  <PresentationFormat>Widescreen</PresentationFormat>
  <Paragraphs>79</Paragraphs>
  <Slides>11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1_Custom Design</vt:lpstr>
      <vt:lpstr>Theme1</vt:lpstr>
      <vt:lpstr>1_Master Title</vt:lpstr>
      <vt:lpstr>PowerPoint Presentation</vt:lpstr>
      <vt:lpstr>PowerPoint Presentation</vt:lpstr>
      <vt:lpstr>PowerPoint Presentation</vt:lpstr>
      <vt:lpstr>Data Assimilation (DA)</vt:lpstr>
      <vt:lpstr>Ensemble Data Assimilation</vt:lpstr>
      <vt:lpstr>PowerPoint Presentation</vt:lpstr>
      <vt:lpstr>Missing Data Experiment</vt:lpstr>
      <vt:lpstr>PowerPoint Presentation</vt:lpstr>
      <vt:lpstr>PowerPoint Presentation</vt:lpstr>
      <vt:lpstr>PowerPoint Presentation</vt:lpstr>
      <vt:lpstr>Thank you for you time.    </vt:lpstr>
    </vt:vector>
  </TitlesOfParts>
  <Company>University of Leeds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Clay</dc:creator>
  <cp:lastModifiedBy>Microsoft Office User</cp:lastModifiedBy>
  <cp:revision>283</cp:revision>
  <dcterms:created xsi:type="dcterms:W3CDTF">2019-02-19T09:35:45Z</dcterms:created>
  <dcterms:modified xsi:type="dcterms:W3CDTF">2020-10-07T15:14:51Z</dcterms:modified>
</cp:coreProperties>
</file>